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1" r:id="rId3"/>
    <p:sldId id="276" r:id="rId4"/>
    <p:sldId id="277" r:id="rId5"/>
    <p:sldId id="278" r:id="rId6"/>
    <p:sldId id="282" r:id="rId7"/>
    <p:sldId id="279" r:id="rId8"/>
    <p:sldId id="280" r:id="rId9"/>
    <p:sldId id="281" r:id="rId10"/>
    <p:sldId id="28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6"/>
  </p:normalViewPr>
  <p:slideViewPr>
    <p:cSldViewPr snapToGrid="0" snapToObjects="1">
      <p:cViewPr varScale="1">
        <p:scale>
          <a:sx n="106" d="100"/>
          <a:sy n="106" d="100"/>
        </p:scale>
        <p:origin x="180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B7A301-963E-7B43-B6B0-7F756938CEAC}" type="datetimeFigureOut">
              <a:rPr lang="en-US" smtClean="0"/>
              <a:t>1/12/25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606306-696F-9944-8D8D-49F764C4E2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4405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C9CEB7-B195-494F-A261-7214FAF1C167}" type="datetimeFigureOut">
              <a:rPr lang="en-US" smtClean="0"/>
              <a:t>1/12/25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17CE9A-3B86-9040-A8DC-05DFE3217E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320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1/12/25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1/12/25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1/12/25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1/12/25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1/12/25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1/12/25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1/12/25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1/12/25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1/12/25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1/12/25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1/12/25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Drag picture to placeholder or click icon to add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1/12/25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1401288"/>
            <a:ext cx="6477000" cy="2027712"/>
          </a:xfrm>
        </p:spPr>
        <p:txBody>
          <a:bodyPr/>
          <a:lstStyle/>
          <a:p>
            <a:r>
              <a:rPr lang="en-US" b="1" dirty="0"/>
              <a:t>IMTE Legislative Update</a:t>
            </a:r>
            <a:br>
              <a:rPr lang="en-US" b="1" dirty="0"/>
            </a:br>
            <a:r>
              <a:rPr lang="en-US" b="1" dirty="0"/>
              <a:t>November 16, 2024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637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44BD4E3-FE54-DCE8-17FA-5C49C626A4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/>
              <a:t>Questions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779E512-4652-953A-F98B-E8DCF3649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643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ISBE &amp; State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Summary of key education funding in budget</a:t>
            </a:r>
          </a:p>
          <a:p>
            <a:pPr lvl="1"/>
            <a:r>
              <a:rPr lang="en-US" sz="2400" b="1" dirty="0"/>
              <a:t>K-12 education spending increased by $350 million</a:t>
            </a:r>
          </a:p>
          <a:p>
            <a:pPr lvl="1"/>
            <a:r>
              <a:rPr lang="en-US" sz="2400" b="1" dirty="0"/>
              <a:t>$200 million for Smart Start Illinois (universal preschool)</a:t>
            </a:r>
          </a:p>
          <a:p>
            <a:pPr lvl="1"/>
            <a:r>
              <a:rPr lang="en-US" sz="2400" b="1" dirty="0"/>
              <a:t>$14 million to create new Dept. of Early Childhood agency - created July 1, 2024</a:t>
            </a:r>
          </a:p>
          <a:p>
            <a:pPr lvl="1"/>
            <a:r>
              <a:rPr lang="en-US" sz="2400" b="1" dirty="0"/>
              <a:t>$3 million to ISBE to implement Illinois Comprehensive Literacy Plan</a:t>
            </a:r>
          </a:p>
          <a:p>
            <a:pPr lvl="1"/>
            <a:r>
              <a:rPr lang="en-US" sz="2400" b="1" dirty="0"/>
              <a:t>$30 million increase for public higher education institutions</a:t>
            </a:r>
          </a:p>
          <a:p>
            <a:pPr lvl="1"/>
            <a:r>
              <a:rPr lang="en-US" sz="2400" b="1" dirty="0"/>
              <a:t>$711 million for Monetary Award Program grants (increase of $10 million)</a:t>
            </a:r>
          </a:p>
          <a:p>
            <a:pPr lvl="1"/>
            <a:endParaRPr lang="en-US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009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A1732-B01B-853F-0D0A-6A4EF6FA6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ISBE &amp; State Updates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39AF6-131A-7115-E0B2-AC82BCE8433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Items signed into law:</a:t>
            </a:r>
          </a:p>
          <a:p>
            <a:pPr lvl="1"/>
            <a:r>
              <a:rPr lang="en-US" b="1" dirty="0"/>
              <a:t>Public universities required to waive admission application fees for community college transferring students.</a:t>
            </a:r>
          </a:p>
          <a:p>
            <a:pPr lvl="1"/>
            <a:r>
              <a:rPr lang="en-US" b="1" dirty="0"/>
              <a:t>Public universities and community colleges are required to pay or reimburse refugees for transcript analysis fees.</a:t>
            </a:r>
          </a:p>
          <a:p>
            <a:pPr lvl="1"/>
            <a:r>
              <a:rPr lang="en-US" b="1" dirty="0"/>
              <a:t>Exempt from gift bans for guidance counselors by higher education institutions:  travel, lodging, and meals.</a:t>
            </a:r>
          </a:p>
        </p:txBody>
      </p:sp>
    </p:spTree>
    <p:extLst>
      <p:ext uri="{BB962C8B-B14F-4D97-AF65-F5344CB8AC3E}">
        <p14:creationId xmlns:p14="http://schemas.microsoft.com/office/powerpoint/2010/main" val="4034074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A1732-B01B-853F-0D0A-6A4EF6FA6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ISBE &amp; State Updates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39AF6-131A-7115-E0B2-AC82BCE8433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The following replaced language that mandated ISBE create content area tests for any K-8 teacher with additional specialty content area tests for math, music, or science endorsements: </a:t>
            </a:r>
          </a:p>
          <a:p>
            <a:pPr lvl="1"/>
            <a:r>
              <a:rPr lang="en-US" b="1" dirty="0"/>
              <a:t>Provision requiring candidates to pass the content area test prior to student teaching has been removed. </a:t>
            </a:r>
          </a:p>
          <a:p>
            <a:pPr lvl="1"/>
            <a:r>
              <a:rPr lang="en-US" b="1" dirty="0"/>
              <a:t>Starting September 1, 2025, candidates will be required to pass teacher performance assessments.  </a:t>
            </a:r>
          </a:p>
          <a:p>
            <a:pPr lvl="1"/>
            <a:r>
              <a:rPr lang="en-US" b="1" dirty="0"/>
              <a:t>ISBE will be allowed to score content area test sections independently.  </a:t>
            </a:r>
          </a:p>
        </p:txBody>
      </p:sp>
    </p:spTree>
    <p:extLst>
      <p:ext uri="{BB962C8B-B14F-4D97-AF65-F5344CB8AC3E}">
        <p14:creationId xmlns:p14="http://schemas.microsoft.com/office/powerpoint/2010/main" val="274308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A1732-B01B-853F-0D0A-6A4EF6FA6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ISBE &amp; State Updates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39AF6-131A-7115-E0B2-AC82BCE8433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Bills of note that did not pass during legislative session:</a:t>
            </a:r>
          </a:p>
          <a:p>
            <a:pPr lvl="1"/>
            <a:r>
              <a:rPr lang="en-US" b="1" dirty="0"/>
              <a:t>Requirement for a common course numbering system for the state.</a:t>
            </a:r>
          </a:p>
          <a:p>
            <a:pPr lvl="1"/>
            <a:r>
              <a:rPr lang="en-US" b="1" dirty="0"/>
              <a:t>Creation of a direct admission program for public universities for eligible Illinois students.</a:t>
            </a:r>
          </a:p>
          <a:p>
            <a:pPr lvl="1"/>
            <a:r>
              <a:rPr lang="en-US" b="1" dirty="0"/>
              <a:t>Requirement that a Dual Credit Instructor Endorsement Framework be created. </a:t>
            </a:r>
          </a:p>
          <a:p>
            <a:pPr lvl="1"/>
            <a:r>
              <a:rPr lang="en-US" b="1" dirty="0"/>
              <a:t>Provision to allow community colleges to offer programs for educator preparation bachelor degrees to students who already have a bachelor degree.</a:t>
            </a:r>
          </a:p>
        </p:txBody>
      </p:sp>
    </p:spTree>
    <p:extLst>
      <p:ext uri="{BB962C8B-B14F-4D97-AF65-F5344CB8AC3E}">
        <p14:creationId xmlns:p14="http://schemas.microsoft.com/office/powerpoint/2010/main" val="2202135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18FAD-481E-EDF0-A8E9-0AD817B85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ISBE &amp; State Updates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D91D6-1AAC-110B-C83E-03A256459C3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Continued:</a:t>
            </a:r>
          </a:p>
          <a:p>
            <a:pPr lvl="1"/>
            <a:r>
              <a:rPr lang="en-US" b="1" dirty="0"/>
              <a:t>Creation of a student teaching stipend program for students teaching in public schools only, allowing students to receive $10,000 per semester and cooperating teachers to receive $2,000.  (Dependent on receiving funding in budget.)</a:t>
            </a:r>
          </a:p>
        </p:txBody>
      </p:sp>
    </p:spTree>
    <p:extLst>
      <p:ext uri="{BB962C8B-B14F-4D97-AF65-F5344CB8AC3E}">
        <p14:creationId xmlns:p14="http://schemas.microsoft.com/office/powerpoint/2010/main" val="90391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A1732-B01B-853F-0D0A-6A4EF6FA6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ISBE &amp; State Updates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39AF6-131A-7115-E0B2-AC82BCE8433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Implementation of Illinois Comprehensive Literacy Plan</a:t>
            </a:r>
          </a:p>
          <a:p>
            <a:pPr lvl="1"/>
            <a:r>
              <a:rPr lang="en-US" b="1" dirty="0"/>
              <a:t>Several groups in the state are developing resources and materials to help K-12 districts and higher education with understanding and implementation.</a:t>
            </a:r>
          </a:p>
          <a:p>
            <a:pPr lvl="1"/>
            <a:r>
              <a:rPr lang="en-US" b="1" dirty="0"/>
              <a:t>ISBE is posting materials and resources on its website as they are developed and approved.</a:t>
            </a:r>
          </a:p>
          <a:p>
            <a:pPr lvl="1"/>
            <a:r>
              <a:rPr lang="en-US" b="1" dirty="0"/>
              <a:t>No additional information on literacy subscore for the Elementary Education Content Area Exam.</a:t>
            </a:r>
          </a:p>
        </p:txBody>
      </p:sp>
    </p:spTree>
    <p:extLst>
      <p:ext uri="{BB962C8B-B14F-4D97-AF65-F5344CB8AC3E}">
        <p14:creationId xmlns:p14="http://schemas.microsoft.com/office/powerpoint/2010/main" val="3365875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A1732-B01B-853F-0D0A-6A4EF6FA6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ISBE &amp; State Updates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39AF6-131A-7115-E0B2-AC82BCE8433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Illinois Professional Teaching Standards (and the Social Emotional Learning Standards) update:</a:t>
            </a:r>
          </a:p>
          <a:p>
            <a:pPr lvl="1"/>
            <a:r>
              <a:rPr lang="en-US" b="1" dirty="0"/>
              <a:t>New Rules posted in Part 24, Section 140 of Rules</a:t>
            </a:r>
          </a:p>
          <a:p>
            <a:pPr lvl="1"/>
            <a:r>
              <a:rPr lang="en-US" b="1" dirty="0"/>
              <a:t>5 standards:  Learning Environment, Instruction, Instructional Assessment, Collaboration &amp; Cooperation, and Professional Expectations &amp; Pursuit of Growth Opportunities</a:t>
            </a:r>
          </a:p>
          <a:p>
            <a:pPr lvl="1"/>
            <a:r>
              <a:rPr lang="en-US" b="1" dirty="0"/>
              <a:t>Transition matrix to show alignment available</a:t>
            </a:r>
          </a:p>
          <a:p>
            <a:pPr lvl="1"/>
            <a:r>
              <a:rPr lang="en-US" b="1" dirty="0"/>
              <a:t>Approval by 6/30/2026 – documentation submitted by 3/1/2026</a:t>
            </a:r>
          </a:p>
        </p:txBody>
      </p:sp>
    </p:spTree>
    <p:extLst>
      <p:ext uri="{BB962C8B-B14F-4D97-AF65-F5344CB8AC3E}">
        <p14:creationId xmlns:p14="http://schemas.microsoft.com/office/powerpoint/2010/main" val="2511117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8BA2E-9F7B-3499-3193-E0F02CB0B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ISBE &amp; State Updates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64B77-8DA7-EC7E-544B-BB9F8EF6972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Culturally Responsive Teaching and Learning Standards. </a:t>
            </a:r>
          </a:p>
          <a:p>
            <a:pPr lvl="1"/>
            <a:r>
              <a:rPr lang="en-US" b="1" dirty="0"/>
              <a:t>Approval by 10/1/2025 – documentation submitted by 6/30/2025</a:t>
            </a:r>
          </a:p>
        </p:txBody>
      </p:sp>
    </p:spTree>
    <p:extLst>
      <p:ext uri="{BB962C8B-B14F-4D97-AF65-F5344CB8AC3E}">
        <p14:creationId xmlns:p14="http://schemas.microsoft.com/office/powerpoint/2010/main" val="868932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7289</TotalTime>
  <Words>495</Words>
  <Application>Microsoft Macintosh PowerPoint</Application>
  <PresentationFormat>On-screen Show (4:3)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Tw Cen MT</vt:lpstr>
      <vt:lpstr>Wingdings</vt:lpstr>
      <vt:lpstr>Wingdings 2</vt:lpstr>
      <vt:lpstr>Median</vt:lpstr>
      <vt:lpstr>IMTE Legislative Update November 16, 2024</vt:lpstr>
      <vt:lpstr>ISBE &amp; State Updates</vt:lpstr>
      <vt:lpstr>ISBE &amp; State Updates</vt:lpstr>
      <vt:lpstr>ISBE &amp; State Updates</vt:lpstr>
      <vt:lpstr>ISBE &amp; State Updates</vt:lpstr>
      <vt:lpstr>ISBE &amp; State Updates</vt:lpstr>
      <vt:lpstr>ISBE &amp; State Updates</vt:lpstr>
      <vt:lpstr>ISBE &amp; State Updates</vt:lpstr>
      <vt:lpstr>ISBE &amp; State Updates</vt:lpstr>
      <vt:lpstr>PowerPoint Presentation</vt:lpstr>
    </vt:vector>
  </TitlesOfParts>
  <Company>Illinois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IMTE Business Meeting October 19, 2013</dc:title>
  <dc:creator>Illinois College</dc:creator>
  <cp:lastModifiedBy>Todd Oberg</cp:lastModifiedBy>
  <cp:revision>101</cp:revision>
  <cp:lastPrinted>2016-10-03T02:36:38Z</cp:lastPrinted>
  <dcterms:created xsi:type="dcterms:W3CDTF">2013-10-19T03:28:20Z</dcterms:created>
  <dcterms:modified xsi:type="dcterms:W3CDTF">2025-01-12T22:52:18Z</dcterms:modified>
</cp:coreProperties>
</file>